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5" r:id="rId3"/>
    <p:sldId id="301" r:id="rId4"/>
    <p:sldId id="307" r:id="rId5"/>
    <p:sldId id="258" r:id="rId6"/>
    <p:sldId id="314" r:id="rId7"/>
    <p:sldId id="315" r:id="rId8"/>
    <p:sldId id="316" r:id="rId9"/>
    <p:sldId id="309" r:id="rId10"/>
    <p:sldId id="317" r:id="rId11"/>
    <p:sldId id="295" r:id="rId12"/>
    <p:sldId id="308" r:id="rId13"/>
    <p:sldId id="290" r:id="rId14"/>
    <p:sldId id="267" r:id="rId15"/>
    <p:sldId id="264" r:id="rId16"/>
    <p:sldId id="288" r:id="rId17"/>
    <p:sldId id="289" r:id="rId18"/>
    <p:sldId id="282" r:id="rId19"/>
    <p:sldId id="318" r:id="rId20"/>
    <p:sldId id="319" r:id="rId21"/>
    <p:sldId id="320" r:id="rId22"/>
    <p:sldId id="310" r:id="rId23"/>
    <p:sldId id="311" r:id="rId24"/>
    <p:sldId id="312" r:id="rId25"/>
    <p:sldId id="313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713"/>
  </p:normalViewPr>
  <p:slideViewPr>
    <p:cSldViewPr snapToGrid="0" snapToObjects="1">
      <p:cViewPr>
        <p:scale>
          <a:sx n="77" d="100"/>
          <a:sy n="77" d="100"/>
        </p:scale>
        <p:origin x="-1626" y="-8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DA117C-F56B-3A41-B973-88B1FD26E7DA}" type="doc">
      <dgm:prSet loTypeId="urn:microsoft.com/office/officeart/2005/8/layout/vProcess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ru-RU"/>
        </a:p>
      </dgm:t>
    </dgm:pt>
    <dgm:pt modelId="{736C0592-9193-B643-A48F-CD4EBDAE6DE9}">
      <dgm:prSet phldrT="[Текст]" custT="1"/>
      <dgm:spPr/>
      <dgm:t>
        <a:bodyPr/>
        <a:lstStyle/>
        <a:p>
          <a:r>
            <a:rPr lang="ru-RU" sz="2200" dirty="0" smtClean="0">
              <a:solidFill>
                <a:schemeClr val="bg1"/>
              </a:solidFill>
              <a:latin typeface="Century Gothic" panose="020B0502020202020204" pitchFamily="34" charset="0"/>
            </a:rPr>
            <a:t>   Примеры данных с закономерностями</a:t>
          </a:r>
          <a:endParaRPr lang="ru-RU" sz="2200" dirty="0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B4AB6A76-2F0F-2647-BFE7-29202218DE00}" type="parTrans" cxnId="{99FC0C5A-B5C2-0F4D-BC55-454390A0F3EF}">
      <dgm:prSet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0058CCC3-157C-A746-B972-F81CAC814793}" type="sibTrans" cxnId="{99FC0C5A-B5C2-0F4D-BC55-454390A0F3EF}">
      <dgm:prSet custT="1"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830DA485-483D-954D-8080-3A380EEE49A6}">
      <dgm:prSet phldrT="[Текст]" custT="1"/>
      <dgm:spPr/>
      <dgm:t>
        <a:bodyPr/>
        <a:lstStyle/>
        <a:p>
          <a:r>
            <a:rPr lang="ru-RU" sz="2200" dirty="0" smtClean="0">
              <a:solidFill>
                <a:schemeClr val="tx1"/>
              </a:solidFill>
              <a:latin typeface="Century Gothic" panose="020B0502020202020204" pitchFamily="34" charset="0"/>
            </a:rPr>
            <a:t>   Анализ данных</a:t>
          </a:r>
          <a:endParaRPr lang="ru-RU" sz="2200" dirty="0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12E8E7D4-B7EC-DA46-BF82-6ED20842257F}" type="parTrans" cxnId="{45930870-38AB-4B42-BFC6-762FAF583456}">
      <dgm:prSet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9EB23968-C0EB-4E4B-8A24-4403B0701245}" type="sibTrans" cxnId="{45930870-38AB-4B42-BFC6-762FAF583456}">
      <dgm:prSet custT="1"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8F8ECCDC-5B9C-1A4B-9204-AD07701EA2E5}">
      <dgm:prSet phldrT="[Текст]" custT="1"/>
      <dgm:spPr/>
      <dgm:t>
        <a:bodyPr/>
        <a:lstStyle/>
        <a:p>
          <a:r>
            <a:rPr lang="ru-RU" sz="2200" dirty="0" smtClean="0">
              <a:solidFill>
                <a:schemeClr val="tx1"/>
              </a:solidFill>
              <a:latin typeface="Century Gothic" panose="020B0502020202020204" pitchFamily="34" charset="0"/>
            </a:rPr>
            <a:t>   Построение модели</a:t>
          </a:r>
          <a:endParaRPr lang="ru-RU" sz="2200" dirty="0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8A1D6B46-70F9-2349-97D9-26DBE260A28D}" type="parTrans" cxnId="{850C610E-320E-B940-8803-DB31C3832948}">
      <dgm:prSet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77F94E38-6577-074D-80DB-E7FA17372005}" type="sibTrans" cxnId="{850C610E-320E-B940-8803-DB31C3832948}">
      <dgm:prSet custT="1"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51C6BF34-7192-E543-B71C-7A6379DB0C29}">
      <dgm:prSet phldrT="[Текст]" custT="1"/>
      <dgm:spPr/>
      <dgm:t>
        <a:bodyPr/>
        <a:lstStyle/>
        <a:p>
          <a:r>
            <a:rPr lang="ru-RU" sz="2200" dirty="0" smtClean="0">
              <a:solidFill>
                <a:schemeClr val="tx1"/>
              </a:solidFill>
              <a:latin typeface="Century Gothic" panose="020B0502020202020204" pitchFamily="34" charset="0"/>
            </a:rPr>
            <a:t>   Тестирование построенной модели</a:t>
          </a:r>
          <a:endParaRPr lang="ru-RU" sz="2200" dirty="0">
            <a:solidFill>
              <a:schemeClr val="tx1"/>
            </a:solidFill>
            <a:latin typeface="Century Gothic" panose="020B0502020202020204" pitchFamily="34" charset="0"/>
          </a:endParaRPr>
        </a:p>
      </dgm:t>
    </dgm:pt>
    <dgm:pt modelId="{EEDA35FE-A83B-B846-807B-2F9FA61481F2}" type="parTrans" cxnId="{57F4CBFE-8350-C045-86BF-F6A29697B50E}">
      <dgm:prSet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29152439-D68F-B84D-99B4-C4B150653FFD}" type="sibTrans" cxnId="{57F4CBFE-8350-C045-86BF-F6A29697B50E}">
      <dgm:prSet/>
      <dgm:spPr/>
      <dgm:t>
        <a:bodyPr/>
        <a:lstStyle/>
        <a:p>
          <a:endParaRPr lang="ru-RU" sz="2200">
            <a:latin typeface="Century Gothic" panose="020B0502020202020204" pitchFamily="34" charset="0"/>
          </a:endParaRPr>
        </a:p>
      </dgm:t>
    </dgm:pt>
    <dgm:pt modelId="{37659610-F174-914B-9C47-E44D1E5C4371}" type="pres">
      <dgm:prSet presAssocID="{AFDA117C-F56B-3A41-B973-88B1FD26E7DA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858A395-F60D-7E4A-A841-DA5DA1E52BBE}" type="pres">
      <dgm:prSet presAssocID="{AFDA117C-F56B-3A41-B973-88B1FD26E7DA}" presName="dummyMaxCanvas" presStyleCnt="0">
        <dgm:presLayoutVars/>
      </dgm:prSet>
      <dgm:spPr/>
      <dgm:t>
        <a:bodyPr/>
        <a:lstStyle/>
        <a:p>
          <a:endParaRPr lang="ru-RU"/>
        </a:p>
      </dgm:t>
    </dgm:pt>
    <dgm:pt modelId="{83A209C6-43A9-E64D-B6A2-EE88BCB8CADA}" type="pres">
      <dgm:prSet presAssocID="{AFDA117C-F56B-3A41-B973-88B1FD26E7DA}" presName="FourNodes_1" presStyleLbl="node1" presStyleIdx="0" presStyleCnt="4" custScaleX="11675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023A86-3E09-4A48-B671-2E6B5C867A95}" type="pres">
      <dgm:prSet presAssocID="{AFDA117C-F56B-3A41-B973-88B1FD26E7DA}" presName="FourNodes_2" presStyleLbl="node1" presStyleIdx="1" presStyleCnt="4" custScaleX="11675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BE236AF-0C0E-5740-BCEF-E4F277AD80C2}" type="pres">
      <dgm:prSet presAssocID="{AFDA117C-F56B-3A41-B973-88B1FD26E7DA}" presName="FourNodes_3" presStyleLbl="node1" presStyleIdx="2" presStyleCnt="4" custScaleX="11675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A270999-97FA-DC4B-AF1F-1915430529ED}" type="pres">
      <dgm:prSet presAssocID="{AFDA117C-F56B-3A41-B973-88B1FD26E7DA}" presName="FourNodes_4" presStyleLbl="node1" presStyleIdx="3" presStyleCnt="4" custScaleX="11675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58E5F61-ED17-AC4B-8191-52E8DEE3FF4F}" type="pres">
      <dgm:prSet presAssocID="{AFDA117C-F56B-3A41-B973-88B1FD26E7DA}" presName="FourConn_1-2" presStyleLbl="fgAccFollowNode1" presStyleIdx="0" presStyleCnt="3" custLinFactNeighborX="6249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E6421F7-49E0-F64D-9FBB-4A303ADABD8A}" type="pres">
      <dgm:prSet presAssocID="{AFDA117C-F56B-3A41-B973-88B1FD26E7DA}" presName="FourConn_2-3" presStyleLbl="fgAccFollowNode1" presStyleIdx="1" presStyleCnt="3" custLinFactNeighborX="6249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C2095D-191E-A246-97B4-1F212CE1A3D0}" type="pres">
      <dgm:prSet presAssocID="{AFDA117C-F56B-3A41-B973-88B1FD26E7DA}" presName="FourConn_3-4" presStyleLbl="fgAccFollowNode1" presStyleIdx="2" presStyleCnt="3" custLinFactNeighborX="6249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7688E2D-3E32-0A4F-8258-088BAA7F2E54}" type="pres">
      <dgm:prSet presAssocID="{AFDA117C-F56B-3A41-B973-88B1FD26E7DA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8DDE171-3E5F-AC49-8459-C2F872CF2B1C}" type="pres">
      <dgm:prSet presAssocID="{AFDA117C-F56B-3A41-B973-88B1FD26E7DA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68BA11-0028-564A-8F79-7FD465DEEE89}" type="pres">
      <dgm:prSet presAssocID="{AFDA117C-F56B-3A41-B973-88B1FD26E7DA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35418A-3097-5147-90A9-74F2BD93FB5C}" type="pres">
      <dgm:prSet presAssocID="{AFDA117C-F56B-3A41-B973-88B1FD26E7DA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643FBEE-B6E0-0443-B371-C101A1D4BB8C}" type="presOf" srcId="{736C0592-9193-B643-A48F-CD4EBDAE6DE9}" destId="{83A209C6-43A9-E64D-B6A2-EE88BCB8CADA}" srcOrd="0" destOrd="0" presId="urn:microsoft.com/office/officeart/2005/8/layout/vProcess5"/>
    <dgm:cxn modelId="{45930870-38AB-4B42-BFC6-762FAF583456}" srcId="{AFDA117C-F56B-3A41-B973-88B1FD26E7DA}" destId="{830DA485-483D-954D-8080-3A380EEE49A6}" srcOrd="1" destOrd="0" parTransId="{12E8E7D4-B7EC-DA46-BF82-6ED20842257F}" sibTransId="{9EB23968-C0EB-4E4B-8A24-4403B0701245}"/>
    <dgm:cxn modelId="{850C610E-320E-B940-8803-DB31C3832948}" srcId="{AFDA117C-F56B-3A41-B973-88B1FD26E7DA}" destId="{8F8ECCDC-5B9C-1A4B-9204-AD07701EA2E5}" srcOrd="2" destOrd="0" parTransId="{8A1D6B46-70F9-2349-97D9-26DBE260A28D}" sibTransId="{77F94E38-6577-074D-80DB-E7FA17372005}"/>
    <dgm:cxn modelId="{6FBC714B-FDB9-2840-AAC2-0DFE45F39F53}" type="presOf" srcId="{736C0592-9193-B643-A48F-CD4EBDAE6DE9}" destId="{97688E2D-3E32-0A4F-8258-088BAA7F2E54}" srcOrd="1" destOrd="0" presId="urn:microsoft.com/office/officeart/2005/8/layout/vProcess5"/>
    <dgm:cxn modelId="{5A812AB2-F973-5246-87E8-A9C89ECD680A}" type="presOf" srcId="{77F94E38-6577-074D-80DB-E7FA17372005}" destId="{78C2095D-191E-A246-97B4-1F212CE1A3D0}" srcOrd="0" destOrd="0" presId="urn:microsoft.com/office/officeart/2005/8/layout/vProcess5"/>
    <dgm:cxn modelId="{E8A8BCF9-2EEC-274D-9584-8A10ADF649B5}" type="presOf" srcId="{8F8ECCDC-5B9C-1A4B-9204-AD07701EA2E5}" destId="{1D68BA11-0028-564A-8F79-7FD465DEEE89}" srcOrd="1" destOrd="0" presId="urn:microsoft.com/office/officeart/2005/8/layout/vProcess5"/>
    <dgm:cxn modelId="{99FC0C5A-B5C2-0F4D-BC55-454390A0F3EF}" srcId="{AFDA117C-F56B-3A41-B973-88B1FD26E7DA}" destId="{736C0592-9193-B643-A48F-CD4EBDAE6DE9}" srcOrd="0" destOrd="0" parTransId="{B4AB6A76-2F0F-2647-BFE7-29202218DE00}" sibTransId="{0058CCC3-157C-A746-B972-F81CAC814793}"/>
    <dgm:cxn modelId="{14E28944-A4D3-294B-AAB4-42E8BD110849}" type="presOf" srcId="{51C6BF34-7192-E543-B71C-7A6379DB0C29}" destId="{F435418A-3097-5147-90A9-74F2BD93FB5C}" srcOrd="1" destOrd="0" presId="urn:microsoft.com/office/officeart/2005/8/layout/vProcess5"/>
    <dgm:cxn modelId="{E159F6F3-E1A2-254A-B9BB-2DB360B5657E}" type="presOf" srcId="{830DA485-483D-954D-8080-3A380EEE49A6}" destId="{C8DDE171-3E5F-AC49-8459-C2F872CF2B1C}" srcOrd="1" destOrd="0" presId="urn:microsoft.com/office/officeart/2005/8/layout/vProcess5"/>
    <dgm:cxn modelId="{220F7A38-BDE8-FF41-BDDB-F066F129386E}" type="presOf" srcId="{8F8ECCDC-5B9C-1A4B-9204-AD07701EA2E5}" destId="{1BE236AF-0C0E-5740-BCEF-E4F277AD80C2}" srcOrd="0" destOrd="0" presId="urn:microsoft.com/office/officeart/2005/8/layout/vProcess5"/>
    <dgm:cxn modelId="{D5AF300E-4735-BB4B-8A36-8BC006773F44}" type="presOf" srcId="{AFDA117C-F56B-3A41-B973-88B1FD26E7DA}" destId="{37659610-F174-914B-9C47-E44D1E5C4371}" srcOrd="0" destOrd="0" presId="urn:microsoft.com/office/officeart/2005/8/layout/vProcess5"/>
    <dgm:cxn modelId="{65C03D99-2FD8-CA46-B36F-60C3D8C41FF8}" type="presOf" srcId="{830DA485-483D-954D-8080-3A380EEE49A6}" destId="{0A023A86-3E09-4A48-B671-2E6B5C867A95}" srcOrd="0" destOrd="0" presId="urn:microsoft.com/office/officeart/2005/8/layout/vProcess5"/>
    <dgm:cxn modelId="{F03AA5A1-5C97-D642-AE43-39A9BAA257F6}" type="presOf" srcId="{51C6BF34-7192-E543-B71C-7A6379DB0C29}" destId="{5A270999-97FA-DC4B-AF1F-1915430529ED}" srcOrd="0" destOrd="0" presId="urn:microsoft.com/office/officeart/2005/8/layout/vProcess5"/>
    <dgm:cxn modelId="{7AF0AEE7-7BFC-A34B-BC62-409A10FCCD68}" type="presOf" srcId="{9EB23968-C0EB-4E4B-8A24-4403B0701245}" destId="{AE6421F7-49E0-F64D-9FBB-4A303ADABD8A}" srcOrd="0" destOrd="0" presId="urn:microsoft.com/office/officeart/2005/8/layout/vProcess5"/>
    <dgm:cxn modelId="{135687CB-76E8-7D48-A23C-AA31179D2D0D}" type="presOf" srcId="{0058CCC3-157C-A746-B972-F81CAC814793}" destId="{358E5F61-ED17-AC4B-8191-52E8DEE3FF4F}" srcOrd="0" destOrd="0" presId="urn:microsoft.com/office/officeart/2005/8/layout/vProcess5"/>
    <dgm:cxn modelId="{57F4CBFE-8350-C045-86BF-F6A29697B50E}" srcId="{AFDA117C-F56B-3A41-B973-88B1FD26E7DA}" destId="{51C6BF34-7192-E543-B71C-7A6379DB0C29}" srcOrd="3" destOrd="0" parTransId="{EEDA35FE-A83B-B846-807B-2F9FA61481F2}" sibTransId="{29152439-D68F-B84D-99B4-C4B150653FFD}"/>
    <dgm:cxn modelId="{2C049522-323D-4B4E-B5E1-C74BAA963A24}" type="presParOf" srcId="{37659610-F174-914B-9C47-E44D1E5C4371}" destId="{2858A395-F60D-7E4A-A841-DA5DA1E52BBE}" srcOrd="0" destOrd="0" presId="urn:microsoft.com/office/officeart/2005/8/layout/vProcess5"/>
    <dgm:cxn modelId="{BB7968BC-EA33-EF44-AFED-55D03FBEA445}" type="presParOf" srcId="{37659610-F174-914B-9C47-E44D1E5C4371}" destId="{83A209C6-43A9-E64D-B6A2-EE88BCB8CADA}" srcOrd="1" destOrd="0" presId="urn:microsoft.com/office/officeart/2005/8/layout/vProcess5"/>
    <dgm:cxn modelId="{A1503C64-9384-4C44-91F0-841C4139FED1}" type="presParOf" srcId="{37659610-F174-914B-9C47-E44D1E5C4371}" destId="{0A023A86-3E09-4A48-B671-2E6B5C867A95}" srcOrd="2" destOrd="0" presId="urn:microsoft.com/office/officeart/2005/8/layout/vProcess5"/>
    <dgm:cxn modelId="{1FFD244A-BCFE-B948-9F81-E9DDAFF9A118}" type="presParOf" srcId="{37659610-F174-914B-9C47-E44D1E5C4371}" destId="{1BE236AF-0C0E-5740-BCEF-E4F277AD80C2}" srcOrd="3" destOrd="0" presId="urn:microsoft.com/office/officeart/2005/8/layout/vProcess5"/>
    <dgm:cxn modelId="{B53C618F-4AD1-0D4C-B603-A6FB78F380BA}" type="presParOf" srcId="{37659610-F174-914B-9C47-E44D1E5C4371}" destId="{5A270999-97FA-DC4B-AF1F-1915430529ED}" srcOrd="4" destOrd="0" presId="urn:microsoft.com/office/officeart/2005/8/layout/vProcess5"/>
    <dgm:cxn modelId="{0F98AF56-103A-FE42-93DA-7F7AA2773F2A}" type="presParOf" srcId="{37659610-F174-914B-9C47-E44D1E5C4371}" destId="{358E5F61-ED17-AC4B-8191-52E8DEE3FF4F}" srcOrd="5" destOrd="0" presId="urn:microsoft.com/office/officeart/2005/8/layout/vProcess5"/>
    <dgm:cxn modelId="{740259D0-6A59-4A47-950D-4EE6FB986504}" type="presParOf" srcId="{37659610-F174-914B-9C47-E44D1E5C4371}" destId="{AE6421F7-49E0-F64D-9FBB-4A303ADABD8A}" srcOrd="6" destOrd="0" presId="urn:microsoft.com/office/officeart/2005/8/layout/vProcess5"/>
    <dgm:cxn modelId="{B1D29E9F-7DEE-1241-9CC5-C5858479DC99}" type="presParOf" srcId="{37659610-F174-914B-9C47-E44D1E5C4371}" destId="{78C2095D-191E-A246-97B4-1F212CE1A3D0}" srcOrd="7" destOrd="0" presId="urn:microsoft.com/office/officeart/2005/8/layout/vProcess5"/>
    <dgm:cxn modelId="{D6E2F2E5-1516-6F40-8901-FD5B629B7F46}" type="presParOf" srcId="{37659610-F174-914B-9C47-E44D1E5C4371}" destId="{97688E2D-3E32-0A4F-8258-088BAA7F2E54}" srcOrd="8" destOrd="0" presId="urn:microsoft.com/office/officeart/2005/8/layout/vProcess5"/>
    <dgm:cxn modelId="{4BE6489F-4989-E940-BFDC-CB7925336FA0}" type="presParOf" srcId="{37659610-F174-914B-9C47-E44D1E5C4371}" destId="{C8DDE171-3E5F-AC49-8459-C2F872CF2B1C}" srcOrd="9" destOrd="0" presId="urn:microsoft.com/office/officeart/2005/8/layout/vProcess5"/>
    <dgm:cxn modelId="{449CD8C5-8558-8F44-86AB-0AC15E5CC170}" type="presParOf" srcId="{37659610-F174-914B-9C47-E44D1E5C4371}" destId="{1D68BA11-0028-564A-8F79-7FD465DEEE89}" srcOrd="10" destOrd="0" presId="urn:microsoft.com/office/officeart/2005/8/layout/vProcess5"/>
    <dgm:cxn modelId="{EFA88065-292A-1B48-8E34-E950338C5B7A}" type="presParOf" srcId="{37659610-F174-914B-9C47-E44D1E5C4371}" destId="{F435418A-3097-5147-90A9-74F2BD93FB5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A209C6-43A9-E64D-B6A2-EE88BCB8CADA}">
      <dsp:nvSpPr>
        <dsp:cNvPr id="0" name=""/>
        <dsp:cNvSpPr/>
      </dsp:nvSpPr>
      <dsp:spPr>
        <a:xfrm>
          <a:off x="-530696" y="0"/>
          <a:ext cx="7398066" cy="90037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solidFill>
                <a:schemeClr val="bg1"/>
              </a:solidFill>
              <a:latin typeface="Century Gothic" panose="020B0502020202020204" pitchFamily="34" charset="0"/>
            </a:rPr>
            <a:t>   Примеры данных с закономерностями</a:t>
          </a:r>
          <a:endParaRPr lang="ru-RU" sz="2200" kern="1200" dirty="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>
        <a:off x="-504325" y="26371"/>
        <a:ext cx="6183767" cy="847628"/>
      </dsp:txXfrm>
    </dsp:sp>
    <dsp:sp modelId="{0A023A86-3E09-4A48-B671-2E6B5C867A95}">
      <dsp:nvSpPr>
        <dsp:cNvPr id="0" name=""/>
        <dsp:cNvSpPr/>
      </dsp:nvSpPr>
      <dsp:spPr>
        <a:xfrm>
          <a:off x="0" y="1064074"/>
          <a:ext cx="7398066" cy="90037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solidFill>
                <a:schemeClr val="tx1"/>
              </a:solidFill>
              <a:latin typeface="Century Gothic" panose="020B0502020202020204" pitchFamily="34" charset="0"/>
            </a:rPr>
            <a:t>   Анализ данных</a:t>
          </a:r>
          <a:endParaRPr lang="ru-RU" sz="2200" kern="1200" dirty="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26371" y="1090445"/>
        <a:ext cx="6042467" cy="847628"/>
      </dsp:txXfrm>
    </dsp:sp>
    <dsp:sp modelId="{1BE236AF-0C0E-5740-BCEF-E4F277AD80C2}">
      <dsp:nvSpPr>
        <dsp:cNvPr id="0" name=""/>
        <dsp:cNvSpPr/>
      </dsp:nvSpPr>
      <dsp:spPr>
        <a:xfrm>
          <a:off x="522775" y="2128149"/>
          <a:ext cx="7398066" cy="90037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solidFill>
                <a:schemeClr val="tx1"/>
              </a:solidFill>
              <a:latin typeface="Century Gothic" panose="020B0502020202020204" pitchFamily="34" charset="0"/>
            </a:rPr>
            <a:t>   Построение модели</a:t>
          </a:r>
          <a:endParaRPr lang="ru-RU" sz="2200" kern="1200" dirty="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549146" y="2154520"/>
        <a:ext cx="6051714" cy="847628"/>
      </dsp:txXfrm>
    </dsp:sp>
    <dsp:sp modelId="{5A270999-97FA-DC4B-AF1F-1915430529ED}">
      <dsp:nvSpPr>
        <dsp:cNvPr id="0" name=""/>
        <dsp:cNvSpPr/>
      </dsp:nvSpPr>
      <dsp:spPr>
        <a:xfrm>
          <a:off x="1053471" y="3192224"/>
          <a:ext cx="7398066" cy="90037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kern="1200" dirty="0" smtClean="0">
              <a:solidFill>
                <a:schemeClr val="tx1"/>
              </a:solidFill>
              <a:latin typeface="Century Gothic" panose="020B0502020202020204" pitchFamily="34" charset="0"/>
            </a:rPr>
            <a:t>   Тестирование построенной модели</a:t>
          </a:r>
          <a:endParaRPr lang="ru-RU" sz="2200" kern="1200" dirty="0">
            <a:solidFill>
              <a:schemeClr val="tx1"/>
            </a:solidFill>
            <a:latin typeface="Century Gothic" panose="020B0502020202020204" pitchFamily="34" charset="0"/>
          </a:endParaRPr>
        </a:p>
      </dsp:txBody>
      <dsp:txXfrm>
        <a:off x="1079842" y="3218595"/>
        <a:ext cx="6042467" cy="847628"/>
      </dsp:txXfrm>
    </dsp:sp>
    <dsp:sp modelId="{358E5F61-ED17-AC4B-8191-52E8DEE3FF4F}">
      <dsp:nvSpPr>
        <dsp:cNvPr id="0" name=""/>
        <dsp:cNvSpPr/>
      </dsp:nvSpPr>
      <dsp:spPr>
        <a:xfrm>
          <a:off x="6117190" y="689602"/>
          <a:ext cx="585241" cy="585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>
            <a:latin typeface="Century Gothic" panose="020B0502020202020204" pitchFamily="34" charset="0"/>
          </a:endParaRPr>
        </a:p>
      </dsp:txBody>
      <dsp:txXfrm>
        <a:off x="6248869" y="689602"/>
        <a:ext cx="321883" cy="440394"/>
      </dsp:txXfrm>
    </dsp:sp>
    <dsp:sp modelId="{AE6421F7-49E0-F64D-9FBB-4A303ADABD8A}">
      <dsp:nvSpPr>
        <dsp:cNvPr id="0" name=""/>
        <dsp:cNvSpPr/>
      </dsp:nvSpPr>
      <dsp:spPr>
        <a:xfrm>
          <a:off x="6647887" y="1753676"/>
          <a:ext cx="585241" cy="585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>
            <a:latin typeface="Century Gothic" panose="020B0502020202020204" pitchFamily="34" charset="0"/>
          </a:endParaRPr>
        </a:p>
      </dsp:txBody>
      <dsp:txXfrm>
        <a:off x="6779566" y="1753676"/>
        <a:ext cx="321883" cy="440394"/>
      </dsp:txXfrm>
    </dsp:sp>
    <dsp:sp modelId="{78C2095D-191E-A246-97B4-1F212CE1A3D0}">
      <dsp:nvSpPr>
        <dsp:cNvPr id="0" name=""/>
        <dsp:cNvSpPr/>
      </dsp:nvSpPr>
      <dsp:spPr>
        <a:xfrm>
          <a:off x="7170662" y="2817751"/>
          <a:ext cx="585241" cy="585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>
            <a:latin typeface="Century Gothic" panose="020B0502020202020204" pitchFamily="34" charset="0"/>
          </a:endParaRPr>
        </a:p>
      </dsp:txBody>
      <dsp:txXfrm>
        <a:off x="7302341" y="2817751"/>
        <a:ext cx="321883" cy="440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EF2D8B1-C925-4440-8ECA-1A91DE411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6681D62-C7CD-C840-A0D4-CDD3E4559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C143179-7D27-6C4A-A1F0-F7C98EB2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54B89D4-0855-FF49-AEA1-3893C9EE6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74B890D6-918E-5F42-89D6-E7CAD60F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91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17D7B0A-64B1-B148-A5E0-87988E24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9BC60DF7-1547-BF42-BB0A-8C756E7BB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4C9CDFF-D201-8243-90C8-FA10F7E97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06272C5F-BDC0-524E-9207-DC06EFEFA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EAF0BA78-13BF-744C-8A49-9862C334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26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CC48A136-B3FC-9140-9314-1E1675ADB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A63420EA-AA0F-1749-9D09-D3F7C41F3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1B28746-8E87-FA44-AA18-B4CBA578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B324DDE9-4018-B846-9233-9B7D43544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91EACF7-E0C8-FE42-8873-851BC50D4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5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B26E061-E451-9F47-8BB8-B4577F1C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65F0F7B-65D5-5140-926E-1FC54B9D9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3649CDE6-A667-5C4B-9245-FCA1292F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18309A0-83EA-3742-9412-6B3C4821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F90EF8C-6911-1541-A993-71B155E2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91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386739D-7119-A845-9319-80242295E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68D4F28-1B98-F347-83BC-4DED9195E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B289EF2-D347-C94A-BFA1-629ED01A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29BDF5A-E470-9A4A-B4AB-68B6FA80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28DB3ED-097F-204B-8328-09D8BE14D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83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9B70290-3F78-CF48-ACC2-D2A9B965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9B4BEC38-049A-3442-8EE1-9D50ECB70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23366872-FE12-5846-B848-35CD7BEA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3D59F3F6-C270-E24A-8343-4AB7F658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1FC7F6D-EA77-1048-A680-A6177F1C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E4E6901-AC92-4D41-9203-4BA54F24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7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65DEAD9-F9D5-1644-9DF8-C751F7B1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9A0D206-8A9F-254B-8F05-A1E43C54D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552D028A-A2B6-FC4A-93C0-690A4ACE5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6C974EFE-47FE-A84C-A56A-9C5377ACA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AAA7586B-7DED-2048-86EB-D501121CF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34C210A0-8AC5-6B4B-9A43-A2864E10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8582B563-BC84-C140-B3B4-6E19DE75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D5B4FBF5-6A10-2141-9B38-2D5F715C5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16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6B6FD6-D94B-1846-8BFC-95F9D8C3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7FD51EA6-2925-BD4F-A810-5C409912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898EF8F3-9ABD-FB4E-B25D-4FB970A9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A552E0B-4783-F64F-9A5F-44CC1B380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91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C82406A7-3CFD-B549-AE31-9E1F43E5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9F553E9A-D78D-774A-8B3C-1EA2B40E5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2C1E3A7-2A75-2646-AF4F-1F52C6961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18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4DD18B4-22BD-B143-B74D-ED3D8440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E6C4457-6ECB-924F-9D56-BB953D121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1D5C036-ABC1-BB48-A840-EF1F845B1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74A8D943-3DB3-764A-87F1-93583F5AC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A92EF7E-A4C5-FA46-BF82-8FD8A4217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2311046F-F110-214D-8700-4F90F435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451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2479E49-9304-1947-8380-A1D0ED038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645D5E4A-5050-6F4B-A07D-0606A225A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B9E70609-49FC-C346-A299-1C3981CA1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4C90CE7E-50D6-5A4D-99FB-06FE67F8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F67D91A-497B-EF43-AE0D-AB88CFBC6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521AC41-C7B2-6C40-8E73-AB85317F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84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E6584CC-C714-4B48-9C8A-10B4A7C2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A1AE089-45CD-994C-8836-CE1ECB768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C6E4A83-34D0-EA4A-B714-EA9FC4C95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EC38A-1CB5-B342-AED1-5834E02DD24F}" type="datetimeFigureOut">
              <a:rPr lang="ru-RU" smtClean="0"/>
              <a:t>06.08.2019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0D2AB9B-43CB-A840-8F3E-4DCBBD65B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6C2C291-0D16-1F41-91A7-421192375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1DF47-489C-5E45-91EA-ACD379CF52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140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hyperlink" Target="https://scikit-learn.org/0.20/modules/generated/sklearn.neighbors.KNeighborsClassifier.html#sklearn-neighbors-kneighborsclassifi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Наташа\корел\сувалкина\презентация НЕЙРОНКИ\разб\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94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98311" y="440828"/>
            <a:ext cx="10041514" cy="2947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8000" dirty="0" smtClean="0">
                <a:solidFill>
                  <a:schemeClr val="bg1"/>
                </a:solidFill>
                <a:effectLst>
                  <a:glow rad="660400">
                    <a:srgbClr val="2A4070">
                      <a:alpha val="22000"/>
                    </a:srgbClr>
                  </a:glow>
                </a:effectLst>
                <a:latin typeface="Arial Black" panose="020B0A04020102020204" pitchFamily="34" charset="0"/>
              </a:rPr>
              <a:t>МАШИННОЕ</a:t>
            </a:r>
          </a:p>
          <a:p>
            <a:pPr>
              <a:lnSpc>
                <a:spcPct val="120000"/>
              </a:lnSpc>
            </a:pPr>
            <a:r>
              <a:rPr lang="ru-RU" sz="8000" dirty="0" smtClean="0">
                <a:solidFill>
                  <a:schemeClr val="bg1"/>
                </a:solidFill>
                <a:effectLst>
                  <a:glow rad="660400">
                    <a:srgbClr val="2A4070">
                      <a:alpha val="22000"/>
                    </a:srgbClr>
                  </a:glow>
                </a:effectLst>
                <a:latin typeface="Arial Black" panose="020B0A04020102020204" pitchFamily="34" charset="0"/>
              </a:rPr>
              <a:t>ОБУЧЕНИЕ</a:t>
            </a:r>
            <a:endParaRPr lang="en-US" sz="8000" dirty="0" smtClean="0">
              <a:solidFill>
                <a:schemeClr val="bg1"/>
              </a:solidFill>
              <a:effectLst>
                <a:glow rad="660400">
                  <a:srgbClr val="2A4070">
                    <a:alpha val="22000"/>
                  </a:srgbClr>
                </a:glo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28291" y="3429000"/>
            <a:ext cx="5020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A3E7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https://vas3k.ru/blog</a:t>
            </a:r>
            <a:r>
              <a:rPr lang="en-US" sz="3200" dirty="0" smtClean="0">
                <a:solidFill>
                  <a:srgbClr val="A3E7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/</a:t>
            </a:r>
            <a:endParaRPr lang="ru-RU" sz="3200" dirty="0" smtClean="0">
              <a:solidFill>
                <a:srgbClr val="A3E7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 smtClean="0">
                <a:solidFill>
                  <a:srgbClr val="A3E7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machine_learning</a:t>
            </a:r>
            <a:r>
              <a:rPr lang="en-US" sz="3200" dirty="0">
                <a:solidFill>
                  <a:srgbClr val="A3E7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68429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xmlns="" id="{0F3E882E-0777-E746-9AFE-879EEF0C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13" y="1199781"/>
            <a:ext cx="7242522" cy="5658220"/>
          </a:xfrm>
          <a:prstGeom prst="rect">
            <a:avLst/>
          </a:prstGeom>
        </p:spPr>
      </p:pic>
      <p:pic>
        <p:nvPicPr>
          <p:cNvPr id="6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66" y="328664"/>
            <a:ext cx="6969269" cy="10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r="20237" b="77130"/>
          <a:stretch/>
        </p:blipFill>
        <p:spPr bwMode="auto">
          <a:xfrm>
            <a:off x="0" y="5498369"/>
            <a:ext cx="12192000" cy="13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22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xmlns="" id="{7829CC65-5807-6148-AFE1-398E57802E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96480"/>
              </p:ext>
            </p:extLst>
          </p:nvPr>
        </p:nvGraphicFramePr>
        <p:xfrm>
          <a:off x="2280062" y="1507808"/>
          <a:ext cx="7920842" cy="4092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rgbClr val="00B0F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rgbClr val="00B0F0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52988" r="4919"/>
          <a:stretch/>
        </p:blipFill>
        <p:spPr bwMode="auto">
          <a:xfrm flipH="1" flipV="1">
            <a:off x="0" y="4035552"/>
            <a:ext cx="12192000" cy="282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1" r="86934" b="32539"/>
          <a:stretch/>
        </p:blipFill>
        <p:spPr bwMode="auto">
          <a:xfrm flipH="1" flipV="1">
            <a:off x="0" y="2588642"/>
            <a:ext cx="2389790" cy="381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51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04" y="1690688"/>
            <a:ext cx="4999718" cy="38863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xmlns="" id="{726BBE80-1F8F-B14F-B82C-34849F41B8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214906"/>
                  </p:ext>
                </p:extLst>
              </p:nvPr>
            </p:nvGraphicFramePr>
            <p:xfrm>
              <a:off x="1274497" y="2460960"/>
              <a:ext cx="4618182" cy="14833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539394">
                      <a:extLst>
                        <a:ext uri="{9D8B030D-6E8A-4147-A177-3AD203B41FA5}">
                          <a16:colId xmlns:a16="http://schemas.microsoft.com/office/drawing/2014/main" xmlns="" val="1191618715"/>
                        </a:ext>
                      </a:extLst>
                    </a:gridCol>
                    <a:gridCol w="1539394">
                      <a:extLst>
                        <a:ext uri="{9D8B030D-6E8A-4147-A177-3AD203B41FA5}">
                          <a16:colId xmlns:a16="http://schemas.microsoft.com/office/drawing/2014/main" xmlns="" val="2304098348"/>
                        </a:ext>
                      </a:extLst>
                    </a:gridCol>
                    <a:gridCol w="1539394">
                      <a:extLst>
                        <a:ext uri="{9D8B030D-6E8A-4147-A177-3AD203B41FA5}">
                          <a16:colId xmlns:a16="http://schemas.microsoft.com/office/drawing/2014/main" xmlns="" val="3308139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mtClean="0"/>
                                    </m:ctrlPr>
                                  </m:sSubPr>
                                  <m:e>
                                    <m:r>
                                      <a:rPr lang="en-US" smtClean="0"/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/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latin typeface="Century Gothic" panose="020B0502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mtClean="0"/>
                                    </m:ctrlPr>
                                  </m:sSubPr>
                                  <m:e>
                                    <m:r>
                                      <a:rPr lang="en-US" smtClean="0"/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mtClean="0"/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>
                            <a:latin typeface="Century Gothic" panose="020B0502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Цвет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4252616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синий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2721332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красный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3792493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8412186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Таблица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6BBE80-1F8F-B14F-B82C-34849F41B8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5214906"/>
                  </p:ext>
                </p:extLst>
              </p:nvPr>
            </p:nvGraphicFramePr>
            <p:xfrm>
              <a:off x="1274497" y="2460960"/>
              <a:ext cx="4618182" cy="148336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53939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1191618715"/>
                        </a:ext>
                      </a:extLst>
                    </a:gridCol>
                    <a:gridCol w="153939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304098348"/>
                        </a:ext>
                      </a:extLst>
                    </a:gridCol>
                    <a:gridCol w="1539394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3081395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8197" r="-199605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397" t="-8197" r="-10039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Цвет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252616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синий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721332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красный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7924934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dirty="0">
                              <a:latin typeface="Century Gothic" panose="020B0502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412186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329256" y="4124799"/>
            <a:ext cx="4508664" cy="13207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>
                <a:latin typeface="Century Gothic" panose="020B0502020202020204" pitchFamily="34" charset="0"/>
              </a:rPr>
              <a:t>DataSet</a:t>
            </a:r>
            <a:endParaRPr lang="ru-RU" sz="2400" dirty="0">
              <a:latin typeface="Century Gothic" panose="020B0502020202020204" pitchFamily="34" charset="0"/>
            </a:endParaRPr>
          </a:p>
        </p:txBody>
      </p:sp>
      <p:pic>
        <p:nvPicPr>
          <p:cNvPr id="10" name="Picture 3" descr="D:\Наташа\корел\сувалкина\презентация НЕЙРОНКИ\1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24" y="5767405"/>
            <a:ext cx="10079498" cy="52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xmlns="" id="{F843A801-1519-BE4E-B393-E108F40A5389}"/>
              </a:ext>
            </a:extLst>
          </p:cNvPr>
          <p:cNvSpPr txBox="1">
            <a:spLocks/>
          </p:cNvSpPr>
          <p:nvPr/>
        </p:nvSpPr>
        <p:spPr>
          <a:xfrm>
            <a:off x="838200" y="5809066"/>
            <a:ext cx="10515600" cy="525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Задача: </a:t>
            </a:r>
            <a:r>
              <a:rPr lang="ru-RU" sz="2400" dirty="0">
                <a:latin typeface="Century Gothic" panose="020B0502020202020204" pitchFamily="34" charset="0"/>
              </a:rPr>
              <a:t>предсказать синий или красный новый объект?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smtClean="0">
                <a:solidFill>
                  <a:schemeClr val="bg1"/>
                </a:solidFill>
                <a:latin typeface="Century Gothic" panose="020B0502020202020204" pitchFamily="34" charset="0"/>
              </a:rPr>
              <a:t> 1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0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1515745"/>
            <a:ext cx="5563520" cy="4745355"/>
          </a:xfrm>
          <a:prstGeom prst="rect">
            <a:avLst/>
          </a:prstGeom>
        </p:spPr>
      </p:pic>
      <p:pic>
        <p:nvPicPr>
          <p:cNvPr id="5" name="Picture 3" descr="D:\Наташа\корел\сувалкина\презентация НЕЙРОНКИ\1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52" y="6094518"/>
            <a:ext cx="4669536" cy="6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628650" y="6117893"/>
            <a:ext cx="10515600" cy="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Century Gothic" panose="020B0502020202020204" pitchFamily="34" charset="0"/>
              </a:rPr>
              <a:t>Шум или выброс?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smtClean="0">
                <a:solidFill>
                  <a:schemeClr val="bg1"/>
                </a:solidFill>
                <a:latin typeface="Century Gothic" panose="020B0502020202020204" pitchFamily="34" charset="0"/>
              </a:rPr>
              <a:t> 1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53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D:\Наташа\корел\сувалкина\презентация НЕЙРОНКИ\1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6094518"/>
            <a:ext cx="3584448" cy="6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585327"/>
            <a:ext cx="6047132" cy="4468762"/>
          </a:xfrm>
          <a:prstGeom prst="rect">
            <a:avLst/>
          </a:prstGeom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1143000" y="6117893"/>
            <a:ext cx="10515600" cy="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>
                <a:latin typeface="Century Gothic" panose="020B0502020202020204" pitchFamily="34" charset="0"/>
              </a:rPr>
              <a:t>Ошибка?</a:t>
            </a: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smtClean="0">
                <a:solidFill>
                  <a:schemeClr val="bg1"/>
                </a:solidFill>
                <a:latin typeface="Century Gothic" panose="020B0502020202020204" pitchFamily="34" charset="0"/>
              </a:rPr>
              <a:t> 1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59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2439194"/>
            <a:ext cx="5372100" cy="4175760"/>
          </a:xfrm>
          <a:prstGeom prst="rect">
            <a:avLst/>
          </a:prstGeom>
        </p:spPr>
      </p:pic>
      <p:pic>
        <p:nvPicPr>
          <p:cNvPr id="7" name="Picture 3" descr="D:\Наташа\корел\сувалкина\презентация НЕЙРОНКИ\1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568" y="1672400"/>
            <a:ext cx="3413760" cy="5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xmlns="" id="{F843A801-1519-BE4E-B393-E108F40A5389}"/>
              </a:ext>
            </a:extLst>
          </p:cNvPr>
          <p:cNvSpPr txBox="1">
            <a:spLocks/>
          </p:cNvSpPr>
          <p:nvPr/>
        </p:nvSpPr>
        <p:spPr>
          <a:xfrm>
            <a:off x="838200" y="1726253"/>
            <a:ext cx="10515600" cy="525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Задача: </a:t>
            </a:r>
            <a:r>
              <a:rPr lang="ru-RU" sz="2400" dirty="0">
                <a:latin typeface="Century Gothic" panose="020B0502020202020204" pitchFamily="34" charset="0"/>
              </a:rPr>
              <a:t>предсказать синий или красный новый объект?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1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37" y="1853184"/>
            <a:ext cx="5820047" cy="4545584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299210" y="395605"/>
            <a:ext cx="5446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ПРИМЕР</a:t>
            </a:r>
            <a:r>
              <a:rPr lang="en-US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 1</a:t>
            </a:r>
            <a:endParaRPr lang="ru-RU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16079" r="9067"/>
          <a:stretch/>
        </p:blipFill>
        <p:spPr bwMode="auto">
          <a:xfrm rot="16200000" flipV="1">
            <a:off x="5910072" y="576074"/>
            <a:ext cx="6858000" cy="570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2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63" y="1527048"/>
            <a:ext cx="6163033" cy="4930426"/>
          </a:xfrm>
          <a:prstGeom prst="rect">
            <a:avLst/>
          </a:prstGeom>
        </p:spPr>
      </p:pic>
      <p:pic>
        <p:nvPicPr>
          <p:cNvPr id="6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16079" r="9067"/>
          <a:stretch/>
        </p:blipFill>
        <p:spPr bwMode="auto">
          <a:xfrm rot="16200000" flipV="1">
            <a:off x="5910072" y="576074"/>
            <a:ext cx="6858000" cy="570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299210" y="395605"/>
            <a:ext cx="5446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ПРИМЕР</a:t>
            </a:r>
            <a:r>
              <a:rPr lang="en-US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 1</a:t>
            </a:r>
            <a:endParaRPr lang="ru-RU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0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D:\Наташа\корел\сувалкина\презентация НЕЙРОНКИ\1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12" y="1601756"/>
            <a:ext cx="3036770" cy="53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Объект 2"/>
              <p:cNvSpPr txBox="1">
                <a:spLocks/>
              </p:cNvSpPr>
              <p:nvPr/>
            </p:nvSpPr>
            <p:spPr>
              <a:xfrm>
                <a:off x="7607809" y="1626140"/>
                <a:ext cx="3416326" cy="5307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ru-RU" i="1" dirty="0"/>
              </a:p>
            </p:txBody>
          </p:sp>
        </mc:Choice>
        <mc:Fallback>
          <p:sp>
            <p:nvSpPr>
              <p:cNvPr id="14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809" y="1626140"/>
                <a:ext cx="3416326" cy="53077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равая фигурная скобка 8"/>
          <p:cNvSpPr/>
          <p:nvPr/>
        </p:nvSpPr>
        <p:spPr>
          <a:xfrm>
            <a:off x="10920663" y="3108960"/>
            <a:ext cx="176463" cy="18127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авая фигурная скобка 18"/>
          <p:cNvSpPr/>
          <p:nvPr/>
        </p:nvSpPr>
        <p:spPr>
          <a:xfrm>
            <a:off x="10920663" y="4961821"/>
            <a:ext cx="176463" cy="10668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1197769" y="3817756"/>
            <a:ext cx="69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Трен.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33484" y="5310556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Тест.</a:t>
            </a:r>
          </a:p>
        </p:txBody>
      </p:sp>
      <p:graphicFrame>
        <p:nvGraphicFramePr>
          <p:cNvPr id="21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1020323"/>
              </p:ext>
            </p:extLst>
          </p:nvPr>
        </p:nvGraphicFramePr>
        <p:xfrm>
          <a:off x="1219200" y="2349507"/>
          <a:ext cx="9637294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4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9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6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608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4169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193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ПРИЗНАКИ (Х)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ЦЕЛЕВАЯ ПЕРЕМЕННАЯ (</a:t>
                      </a:r>
                      <a:r>
                        <a:rPr lang="en-US" b="1" dirty="0" smtClean="0">
                          <a:latin typeface="Century Gothic" panose="020B0502020202020204" pitchFamily="34" charset="0"/>
                        </a:rPr>
                        <a:t>Y</a:t>
                      </a:r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Рост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IQ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Пиво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в день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Пол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школе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</a:t>
                      </a:r>
                      <a:r>
                        <a:rPr lang="ru-RU" b="1" baseline="0" dirty="0" err="1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универ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.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Курит?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90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111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143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25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178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132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02A6155D-9439-7B4B-8749-D6D8419B5AE6}"/>
              </a:ext>
            </a:extLst>
          </p:cNvPr>
          <p:cNvSpPr/>
          <p:nvPr/>
        </p:nvSpPr>
        <p:spPr>
          <a:xfrm>
            <a:off x="1219200" y="1693624"/>
            <a:ext cx="6611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latin typeface="Century Gothic" panose="020B0502020202020204" pitchFamily="34" charset="0"/>
              </a:rPr>
              <a:t>Модель машинного обучения – это отображение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190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авая фигурная скобка 21"/>
          <p:cNvSpPr/>
          <p:nvPr/>
        </p:nvSpPr>
        <p:spPr>
          <a:xfrm>
            <a:off x="10920663" y="2785972"/>
            <a:ext cx="176463" cy="18127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авая фигурная скобка 22"/>
          <p:cNvSpPr/>
          <p:nvPr/>
        </p:nvSpPr>
        <p:spPr>
          <a:xfrm>
            <a:off x="10920663" y="4638833"/>
            <a:ext cx="176463" cy="10668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1197769" y="3494768"/>
            <a:ext cx="69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Трен.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33484" y="4987568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Тест.</a:t>
            </a:r>
          </a:p>
        </p:txBody>
      </p:sp>
      <p:graphicFrame>
        <p:nvGraphicFramePr>
          <p:cNvPr id="26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4759"/>
              </p:ext>
            </p:extLst>
          </p:nvPr>
        </p:nvGraphicFramePr>
        <p:xfrm>
          <a:off x="1219200" y="2026519"/>
          <a:ext cx="9637294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4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9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6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608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4169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193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ПРИЗНАКИ (Х)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ЦЕЛЕВАЯ ПЕРЕМЕННАЯ (</a:t>
                      </a:r>
                      <a:r>
                        <a:rPr lang="en-US" b="1" dirty="0" smtClean="0">
                          <a:latin typeface="Century Gothic" panose="020B0502020202020204" pitchFamily="34" charset="0"/>
                        </a:rPr>
                        <a:t>Y</a:t>
                      </a:r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Рост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IQ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Пиво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в день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Пол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школе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</a:t>
                      </a:r>
                      <a:r>
                        <a:rPr lang="ru-RU" b="1" baseline="0" dirty="0" err="1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универ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.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Курит?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90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111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143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25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178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132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7" name="Скругленный прямоугольник 26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25803" y="5857116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Объекты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095471" y="2785972"/>
            <a:ext cx="6629400" cy="3119717"/>
            <a:chOff x="1095471" y="2785972"/>
            <a:chExt cx="6629400" cy="3119717"/>
          </a:xfrm>
        </p:grpSpPr>
        <p:pic>
          <p:nvPicPr>
            <p:cNvPr id="3074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239" y="5599684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471" y="2972308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265502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1250" y="4270676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057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r="33146"/>
          <a:stretch/>
        </p:blipFill>
        <p:spPr bwMode="auto">
          <a:xfrm>
            <a:off x="6561733" y="1029153"/>
            <a:ext cx="5630267" cy="577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13866" r="9067"/>
          <a:stretch/>
        </p:blipFill>
        <p:spPr bwMode="auto">
          <a:xfrm rot="16200000" flipH="1">
            <a:off x="1281001" y="-1280998"/>
            <a:ext cx="6857998" cy="9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04967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ru-RU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ЧТО ТАКОЕ </a:t>
            </a:r>
            <a:br>
              <a:rPr lang="ru-RU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</a:br>
            <a:r>
              <a:rPr lang="ru-RU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МАШИННОЕ ОБУЧЕНИЕ?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838200" y="2260314"/>
            <a:ext cx="5607570" cy="4425300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2500" b="1" dirty="0">
                <a:latin typeface="Century Gothic" panose="020B0502020202020204" pitchFamily="34" charset="0"/>
              </a:rPr>
              <a:t>Машинное обучение</a:t>
            </a:r>
            <a:r>
              <a:rPr lang="ru-RU" sz="2500" dirty="0">
                <a:latin typeface="Century Gothic" panose="020B0502020202020204" pitchFamily="34" charset="0"/>
              </a:rPr>
              <a:t> </a:t>
            </a:r>
            <a:endParaRPr lang="ru-RU" sz="2500" dirty="0" smtClean="0">
              <a:latin typeface="Century Gothic" panose="020B0502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2500" dirty="0" smtClean="0">
                <a:latin typeface="Century Gothic" panose="020B0502020202020204" pitchFamily="34" charset="0"/>
              </a:rPr>
              <a:t>(</a:t>
            </a:r>
            <a:r>
              <a:rPr lang="en-US" sz="2500" i="1" dirty="0" smtClean="0">
                <a:latin typeface="Century Gothic" panose="020B0502020202020204" pitchFamily="34" charset="0"/>
              </a:rPr>
              <a:t>machine </a:t>
            </a:r>
            <a:r>
              <a:rPr lang="en-US" sz="2500" i="1" dirty="0">
                <a:latin typeface="Century Gothic" panose="020B0502020202020204" pitchFamily="34" charset="0"/>
              </a:rPr>
              <a:t>learning</a:t>
            </a:r>
            <a:r>
              <a:rPr lang="en-US" sz="2500" dirty="0">
                <a:latin typeface="Century Gothic" panose="020B0502020202020204" pitchFamily="34" charset="0"/>
              </a:rPr>
              <a:t>, ML) — </a:t>
            </a:r>
            <a:endParaRPr lang="ru-RU" sz="2500" dirty="0" smtClean="0">
              <a:latin typeface="Century Gothic" panose="020B0502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ru-RU" sz="2500" dirty="0" smtClean="0">
                <a:latin typeface="Century Gothic" panose="020B0502020202020204" pitchFamily="34" charset="0"/>
              </a:rPr>
              <a:t>класс методов искусственного интеллекта</a:t>
            </a:r>
            <a:r>
              <a:rPr lang="ru-RU" sz="2500" dirty="0">
                <a:latin typeface="Century Gothic" panose="020B0502020202020204" pitchFamily="34" charset="0"/>
              </a:rPr>
              <a:t>, характерной чертой которых является не прямое решение задачи, а обучение в процессе применения решений множества сходных задач.</a:t>
            </a:r>
          </a:p>
        </p:txBody>
      </p:sp>
    </p:spTree>
    <p:extLst>
      <p:ext uri="{BB962C8B-B14F-4D97-AF65-F5344CB8AC3E}">
        <p14:creationId xmlns:p14="http://schemas.microsoft.com/office/powerpoint/2010/main" val="1463554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авая фигурная скобка 15"/>
          <p:cNvSpPr/>
          <p:nvPr/>
        </p:nvSpPr>
        <p:spPr>
          <a:xfrm>
            <a:off x="10920663" y="2785972"/>
            <a:ext cx="176463" cy="18127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/>
          <p:cNvSpPr/>
          <p:nvPr/>
        </p:nvSpPr>
        <p:spPr>
          <a:xfrm>
            <a:off x="10920663" y="4638833"/>
            <a:ext cx="176463" cy="10668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1197769" y="3494768"/>
            <a:ext cx="69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Трен.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33484" y="4987568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Тест.</a:t>
            </a:r>
          </a:p>
        </p:txBody>
      </p:sp>
      <p:graphicFrame>
        <p:nvGraphicFramePr>
          <p:cNvPr id="22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4275584"/>
              </p:ext>
            </p:extLst>
          </p:nvPr>
        </p:nvGraphicFramePr>
        <p:xfrm>
          <a:off x="1219200" y="2026519"/>
          <a:ext cx="9637294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4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9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6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608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4169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193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ПРИЗНАКИ (Х)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ЦЕЛЕВАЯ ПЕРЕМЕННАЯ (</a:t>
                      </a:r>
                      <a:r>
                        <a:rPr lang="en-US" b="1" dirty="0" smtClean="0">
                          <a:latin typeface="Century Gothic" panose="020B0502020202020204" pitchFamily="34" charset="0"/>
                        </a:rPr>
                        <a:t>Y</a:t>
                      </a:r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Рост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IQ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Пиво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в день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Пол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школе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</a:t>
                      </a:r>
                      <a:r>
                        <a:rPr lang="ru-RU" b="1" baseline="0" dirty="0" err="1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универ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.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Курит?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90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111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143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25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178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132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3" name="Скругленный прямоугольник 22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5803" y="5837172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Объекты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6" name="Группа 25"/>
          <p:cNvGrpSpPr/>
          <p:nvPr/>
        </p:nvGrpSpPr>
        <p:grpSpPr>
          <a:xfrm>
            <a:off x="1095471" y="2785972"/>
            <a:ext cx="6629400" cy="3119717"/>
            <a:chOff x="1095471" y="2785972"/>
            <a:chExt cx="6629400" cy="3119717"/>
          </a:xfrm>
        </p:grpSpPr>
        <p:pic>
          <p:nvPicPr>
            <p:cNvPr id="27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239" y="5599684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471" y="2972308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265502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1250" y="4270676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Группа 6"/>
          <p:cNvGrpSpPr/>
          <p:nvPr/>
        </p:nvGrpSpPr>
        <p:grpSpPr>
          <a:xfrm>
            <a:off x="7605963" y="2810161"/>
            <a:ext cx="1562421" cy="3137290"/>
            <a:chOff x="7605963" y="2834545"/>
            <a:chExt cx="1562421" cy="3137290"/>
          </a:xfrm>
        </p:grpSpPr>
        <p:pic>
          <p:nvPicPr>
            <p:cNvPr id="32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731" y="5665830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5963" y="3038454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244990" y="4385395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421518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Группа 35"/>
          <p:cNvGrpSpPr/>
          <p:nvPr/>
        </p:nvGrpSpPr>
        <p:grpSpPr>
          <a:xfrm>
            <a:off x="9358242" y="2810161"/>
            <a:ext cx="1562421" cy="3137290"/>
            <a:chOff x="7605963" y="2834545"/>
            <a:chExt cx="1562421" cy="3137290"/>
          </a:xfrm>
        </p:grpSpPr>
        <p:pic>
          <p:nvPicPr>
            <p:cNvPr id="37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731" y="5665830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5963" y="3038454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244990" y="4385395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421518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/>
          <p:cNvSpPr txBox="1"/>
          <p:nvPr/>
        </p:nvSpPr>
        <p:spPr>
          <a:xfrm>
            <a:off x="8671057" y="583717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Метки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3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авая фигурная скобка 15"/>
          <p:cNvSpPr/>
          <p:nvPr/>
        </p:nvSpPr>
        <p:spPr>
          <a:xfrm>
            <a:off x="10920663" y="2785972"/>
            <a:ext cx="176463" cy="181275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авая фигурная скобка 16"/>
          <p:cNvSpPr/>
          <p:nvPr/>
        </p:nvSpPr>
        <p:spPr>
          <a:xfrm>
            <a:off x="10920663" y="4638833"/>
            <a:ext cx="176463" cy="106680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11197769" y="3494768"/>
            <a:ext cx="69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Трен.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33484" y="4987568"/>
            <a:ext cx="62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Тест.</a:t>
            </a:r>
          </a:p>
        </p:txBody>
      </p:sp>
      <p:graphicFrame>
        <p:nvGraphicFramePr>
          <p:cNvPr id="22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298192"/>
              </p:ext>
            </p:extLst>
          </p:nvPr>
        </p:nvGraphicFramePr>
        <p:xfrm>
          <a:off x="1219200" y="2026519"/>
          <a:ext cx="9637294" cy="3977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2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464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98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64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608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4169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5193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ПРИЗНАКИ (Х)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ЦЕЛЕВАЯ ПЕРЕМЕННАЯ (</a:t>
                      </a:r>
                      <a:r>
                        <a:rPr lang="en-US" b="1" dirty="0" smtClean="0">
                          <a:latin typeface="Century Gothic" panose="020B0502020202020204" pitchFamily="34" charset="0"/>
                        </a:rPr>
                        <a:t>Y</a:t>
                      </a:r>
                      <a:r>
                        <a:rPr lang="ru-RU" b="1" dirty="0" smtClean="0">
                          <a:latin typeface="Century Gothic" panose="020B0502020202020204" pitchFamily="34" charset="0"/>
                        </a:rPr>
                        <a:t>)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Рост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IQ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Пиво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в день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Пол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школе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Ср.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 бал в </a:t>
                      </a:r>
                      <a:r>
                        <a:rPr lang="ru-RU" b="1" baseline="0" dirty="0" err="1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универ</a:t>
                      </a:r>
                      <a:r>
                        <a:rPr lang="ru-RU" b="1" baseline="0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.</a:t>
                      </a:r>
                      <a:endParaRPr lang="ru-RU" b="1" dirty="0">
                        <a:solidFill>
                          <a:srgbClr val="00B0F0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00B0F0"/>
                          </a:solidFill>
                          <a:latin typeface="Century Gothic" panose="020B0502020202020204" pitchFamily="34" charset="0"/>
                        </a:rPr>
                        <a:t>Курит?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90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111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Нет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143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4.8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118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25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3.7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Да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178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132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4.4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4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Ж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165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100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20</a:t>
                      </a:r>
                      <a:endParaRPr lang="ru-RU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Century Gothic" panose="020B0502020202020204" pitchFamily="34" charset="0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rgbClr val="CC3300"/>
                          </a:solidFill>
                          <a:latin typeface="Century Gothic" panose="020B0502020202020204" pitchFamily="34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3" name="Скругленный прямоугольник 22"/>
          <p:cNvSpPr/>
          <p:nvPr/>
        </p:nvSpPr>
        <p:spPr>
          <a:xfrm>
            <a:off x="1219200" y="57237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990600" y="3956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5803" y="5905689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Объекты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6" name="Группа 25"/>
          <p:cNvGrpSpPr/>
          <p:nvPr/>
        </p:nvGrpSpPr>
        <p:grpSpPr>
          <a:xfrm>
            <a:off x="1095471" y="2785972"/>
            <a:ext cx="6629400" cy="3119717"/>
            <a:chOff x="1095471" y="2785972"/>
            <a:chExt cx="6629400" cy="3119717"/>
          </a:xfrm>
        </p:grpSpPr>
        <p:pic>
          <p:nvPicPr>
            <p:cNvPr id="27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4239" y="5599684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471" y="2972308"/>
              <a:ext cx="6580632" cy="11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265502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751250" y="4270676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Группа 6"/>
          <p:cNvGrpSpPr/>
          <p:nvPr/>
        </p:nvGrpSpPr>
        <p:grpSpPr>
          <a:xfrm>
            <a:off x="7605963" y="2810161"/>
            <a:ext cx="1562421" cy="3137290"/>
            <a:chOff x="7605963" y="2834545"/>
            <a:chExt cx="1562421" cy="3137290"/>
          </a:xfrm>
        </p:grpSpPr>
        <p:pic>
          <p:nvPicPr>
            <p:cNvPr id="32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731" y="5665830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5963" y="3038454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244990" y="4385395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421518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Группа 35"/>
          <p:cNvGrpSpPr/>
          <p:nvPr/>
        </p:nvGrpSpPr>
        <p:grpSpPr>
          <a:xfrm>
            <a:off x="9358242" y="2810161"/>
            <a:ext cx="1562421" cy="3137290"/>
            <a:chOff x="7605963" y="2834545"/>
            <a:chExt cx="1562421" cy="3137290"/>
          </a:xfrm>
        </p:grpSpPr>
        <p:pic>
          <p:nvPicPr>
            <p:cNvPr id="37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731" y="5665830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5963" y="3038454"/>
              <a:ext cx="1513653" cy="8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244990" y="4385395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D:\Наташа\корел\сувалкина\презентация НЕЙРОНКИ\100.png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421518" y="4319249"/>
              <a:ext cx="3071144" cy="10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7654731" y="5905689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Регрессия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086144" y="5905689"/>
            <a:ext cx="2313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CC3300"/>
                </a:solidFill>
                <a:latin typeface="Century Gothic" panose="020B0502020202020204" pitchFamily="34" charset="0"/>
              </a:rPr>
              <a:t>Классификация</a:t>
            </a:r>
            <a:endParaRPr lang="ru-RU" b="1" dirty="0">
              <a:solidFill>
                <a:srgbClr val="CC33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784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328664"/>
            <a:ext cx="9265920" cy="114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0107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k Nearest Neighbors</a:t>
            </a:r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kNN</a:t>
            </a:r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8" name="Рисунок 7" descr="Изображение выглядит как небо, объект&#10;&#10;Автоматически созданное описание">
            <a:extLst>
              <a:ext uri="{FF2B5EF4-FFF2-40B4-BE49-F238E27FC236}">
                <a16:creationId xmlns:a16="http://schemas.microsoft.com/office/drawing/2014/main" xmlns="" id="{28E763AA-EB25-AB42-9A4F-29D992E1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5" y="2694432"/>
            <a:ext cx="5937505" cy="415855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1A6313E9-27B3-694B-B3F6-3A936BE876FA}"/>
              </a:ext>
            </a:extLst>
          </p:cNvPr>
          <p:cNvSpPr/>
          <p:nvPr/>
        </p:nvSpPr>
        <p:spPr>
          <a:xfrm>
            <a:off x="1097279" y="2274838"/>
            <a:ext cx="5523873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2400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АЛГОРИТМ</a:t>
            </a:r>
            <a:endParaRPr lang="en-US" sz="2400" b="1" dirty="0" smtClean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000" dirty="0" smtClean="0">
                <a:solidFill>
                  <a:srgbClr val="222222"/>
                </a:solidFill>
                <a:latin typeface="Century Gothic" panose="020B0502020202020204" pitchFamily="34" charset="0"/>
              </a:rPr>
              <a:t>Вычислить </a:t>
            </a: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расстояние до каждого из объектов обучающей выборки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sz="20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Отобрать 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k </a:t>
            </a: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объектов обучающей выборки, расстояние до которых минимально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sz="20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Класс классифицируемого объекта </a:t>
            </a:r>
            <a:r>
              <a:rPr lang="ru-RU" sz="2000" dirty="0" smtClean="0">
                <a:solidFill>
                  <a:srgbClr val="222222"/>
                </a:solidFill>
                <a:latin typeface="Century Gothic" panose="020B0502020202020204" pitchFamily="34" charset="0"/>
              </a:rPr>
              <a:t>- </a:t>
            </a: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это класс, наиболее часто встречающийся среди 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k </a:t>
            </a:r>
            <a:r>
              <a:rPr lang="ru-RU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ближайших соседей</a:t>
            </a:r>
            <a:r>
              <a:rPr lang="en-US" sz="2000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sz="2000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851544" y="3007912"/>
            <a:ext cx="144000" cy="2136500"/>
            <a:chOff x="1241279" y="3007912"/>
            <a:chExt cx="144000" cy="2136500"/>
          </a:xfrm>
        </p:grpSpPr>
        <p:pic>
          <p:nvPicPr>
            <p:cNvPr id="7" name="Picture 2" descr="D:\Наташа\корел\2018\сувалкина\перезентация НЕЙРОНКИ\3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279" y="3007912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D:\Наташа\корел\2018\сувалкина\перезентация НЕЙРОНКИ\3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279" y="3863669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D:\Наташа\корел\2018\сувалкина\перезентация НЕЙРОНКИ\3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1279" y="5000411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0036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ACD52756-E3B3-0C46-BCF1-17AEF605BEB8}"/>
              </a:ext>
            </a:extLst>
          </p:cNvPr>
          <p:cNvSpPr/>
          <p:nvPr/>
        </p:nvSpPr>
        <p:spPr>
          <a:xfrm>
            <a:off x="3035707" y="1690688"/>
            <a:ext cx="6120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Реализация: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sklearn.neighbors.KNeighborsClassifier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hlinkClick r:id="rId2" tooltip="Permalink to this headline"/>
              </a:rPr>
              <a:t>¶</a:t>
            </a:r>
            <a:endParaRPr lang="en-US" b="1" i="0" dirty="0">
              <a:solidFill>
                <a:schemeClr val="bg2">
                  <a:lumMod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215A648-4B51-E045-BF6C-C8BE0FE7F83B}"/>
              </a:ext>
            </a:extLst>
          </p:cNvPr>
          <p:cNvSpPr/>
          <p:nvPr/>
        </p:nvSpPr>
        <p:spPr>
          <a:xfrm>
            <a:off x="1316736" y="2354223"/>
            <a:ext cx="1030224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b="1" dirty="0">
                <a:solidFill>
                  <a:srgbClr val="00B0F0"/>
                </a:solidFill>
                <a:latin typeface="Century Gothic" panose="020B0502020202020204" pitchFamily="34" charset="0"/>
              </a:rPr>
              <a:t>weights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: 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"uniform" (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все веса равны), "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distance" (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вес обратно пропорционален расстоянию до тестового примера) или другая определенная пользователем функция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b="1" dirty="0">
                <a:solidFill>
                  <a:srgbClr val="00B0F0"/>
                </a:solidFill>
                <a:latin typeface="Century Gothic" panose="020B0502020202020204" pitchFamily="34" charset="0"/>
              </a:rPr>
              <a:t>algorithm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(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опционально): "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brute", 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ball_tree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", 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KD_tree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",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или "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auto".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В первом случае ближайшие соседи для каждого тестового примера считаются перебором обучающей выборки. Во втором и третьем — расстояние между примерами хранятся в дереве, что ускоряет нахождение ближайших соседей. В случае указания параметра "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auto"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подходящий способ нахождения соседей будет выбран автоматически на основе обучающей выборки.</a:t>
            </a:r>
            <a:endParaRPr lang="en-US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800"/>
              </a:spcAft>
            </a:pPr>
            <a:r>
              <a:rPr lang="en-US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leaf_size</a:t>
            </a:r>
            <a:r>
              <a:rPr lang="en-US" b="1" dirty="0">
                <a:solidFill>
                  <a:srgbClr val="222222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(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опционально): порог переключения на полный перебор в случае выбора 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BallTree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или 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KDTree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для нахождения соседей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b="1" dirty="0">
                <a:solidFill>
                  <a:srgbClr val="00B0F0"/>
                </a:solidFill>
                <a:latin typeface="Century Gothic" panose="020B0502020202020204" pitchFamily="34" charset="0"/>
              </a:rPr>
              <a:t>metric: 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minkowski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", 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manhattan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", 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euclidean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", "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chebyshev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"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и другие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5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328664"/>
            <a:ext cx="9265920" cy="114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838200" y="365125"/>
            <a:ext cx="10515600" cy="111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 Nearest Neighbors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kNN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ru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Группа 17"/>
          <p:cNvGrpSpPr/>
          <p:nvPr/>
        </p:nvGrpSpPr>
        <p:grpSpPr>
          <a:xfrm>
            <a:off x="999744" y="2478836"/>
            <a:ext cx="144000" cy="3849570"/>
            <a:chOff x="1353312" y="2478836"/>
            <a:chExt cx="144000" cy="3849570"/>
          </a:xfrm>
        </p:grpSpPr>
        <p:pic>
          <p:nvPicPr>
            <p:cNvPr id="13" name="Picture 2" descr="D:\Наташа\корел\2018\сувалкина\перезентация НЕЙРОНКИ\3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312" y="2478836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D:\Наташа\корел\2018\сувалкина\перезентация НЕЙРОНКИ\3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312" y="3536424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D:\Наташа\корел\2018\сувалкина\перезентация НЕЙРОНКИ\3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312" y="5407233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D:\Наташа\корел\2018\сувалкина\перезентация НЕЙРОНКИ\34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312" y="6184405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1489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8B436EAE-742D-584E-9980-B74D9C91C33A}"/>
              </a:ext>
            </a:extLst>
          </p:cNvPr>
          <p:cNvSpPr/>
          <p:nvPr/>
        </p:nvSpPr>
        <p:spPr>
          <a:xfrm>
            <a:off x="3078557" y="1642112"/>
            <a:ext cx="5742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Выбор параметров модели и кросс-</a:t>
            </a:r>
            <a:r>
              <a:rPr lang="ru-RU" b="1" dirty="0" err="1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валидация</a:t>
            </a:r>
            <a:endParaRPr lang="ru-RU" b="1" i="0" dirty="0">
              <a:solidFill>
                <a:schemeClr val="bg2">
                  <a:lumMod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1593ADE8-FE8B-1F4E-89B8-A49A5F331752}"/>
              </a:ext>
            </a:extLst>
          </p:cNvPr>
          <p:cNvSpPr/>
          <p:nvPr/>
        </p:nvSpPr>
        <p:spPr>
          <a:xfrm>
            <a:off x="1179168" y="2392120"/>
            <a:ext cx="5418958" cy="3615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b="1" dirty="0">
                <a:solidFill>
                  <a:srgbClr val="00B0F0"/>
                </a:solidFill>
                <a:latin typeface="Century Gothic" panose="020B0502020202020204" pitchFamily="34" charset="0"/>
              </a:rPr>
              <a:t>Отложенная выборка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(</a:t>
            </a:r>
            <a:r>
              <a:rPr lang="en-US" i="1" dirty="0">
                <a:solidFill>
                  <a:srgbClr val="222222"/>
                </a:solidFill>
                <a:latin typeface="Century Gothic" panose="020B0502020202020204" pitchFamily="34" charset="0"/>
              </a:rPr>
              <a:t>held-out/hold-out set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).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При таком подходе мы оставляем какую-то долю обучающей выборки (как правило от 20% до 40%), обучаем модель на остальных данных (60-80% исходной выборки) и считаем некоторую метрику качества.</a:t>
            </a:r>
            <a:endParaRPr lang="en-US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ru-RU" b="1" dirty="0">
                <a:solidFill>
                  <a:srgbClr val="00B0F0"/>
                </a:solidFill>
                <a:latin typeface="Century Gothic" panose="020B0502020202020204" pitchFamily="34" charset="0"/>
              </a:rPr>
              <a:t>Кросс-</a:t>
            </a:r>
            <a:r>
              <a:rPr lang="ru-RU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валидация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 (</a:t>
            </a:r>
            <a:r>
              <a:rPr lang="en-US" i="1" dirty="0">
                <a:solidFill>
                  <a:srgbClr val="222222"/>
                </a:solidFill>
                <a:latin typeface="Century Gothic" panose="020B0502020202020204" pitchFamily="34" charset="0"/>
              </a:rPr>
              <a:t>cross-validation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,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на русский еще переводят как скользящий или перекрестный контроль). Тут самый частый случай – 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K-fold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кросс-</a:t>
            </a:r>
            <a:r>
              <a:rPr lang="ru-RU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валидация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03770456-A4E6-AF40-8C16-988EC2D9B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10"/>
          <a:stretch/>
        </p:blipFill>
        <p:spPr>
          <a:xfrm>
            <a:off x="6735695" y="2376156"/>
            <a:ext cx="4618106" cy="1884947"/>
          </a:xfrm>
          <a:prstGeom prst="rect">
            <a:avLst/>
          </a:prstGeom>
        </p:spPr>
      </p:pic>
      <p:pic>
        <p:nvPicPr>
          <p:cNvPr id="7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328664"/>
            <a:ext cx="9265920" cy="114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838200" y="365125"/>
            <a:ext cx="10515600" cy="111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 Nearest Neighbors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kNN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ru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03770456-A4E6-AF40-8C16-988EC2D9B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90" t="27551"/>
          <a:stretch/>
        </p:blipFill>
        <p:spPr>
          <a:xfrm>
            <a:off x="9666010" y="4544243"/>
            <a:ext cx="1623441" cy="1365626"/>
          </a:xfrm>
          <a:prstGeom prst="rect">
            <a:avLst/>
          </a:prstGeom>
        </p:spPr>
      </p:pic>
      <p:grpSp>
        <p:nvGrpSpPr>
          <p:cNvPr id="6" name="Группа 5"/>
          <p:cNvGrpSpPr/>
          <p:nvPr/>
        </p:nvGrpSpPr>
        <p:grpSpPr>
          <a:xfrm>
            <a:off x="897600" y="2524488"/>
            <a:ext cx="144000" cy="2365262"/>
            <a:chOff x="1035168" y="2622024"/>
            <a:chExt cx="144000" cy="2365262"/>
          </a:xfrm>
        </p:grpSpPr>
        <p:pic>
          <p:nvPicPr>
            <p:cNvPr id="11" name="Picture 3" descr="D:\Наташа\корел\2018\сувалкина\перезентация НЕЙРОНКИ\3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168" y="2622024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D:\Наташа\корел\2018\сувалкина\перезентация НЕЙРОНКИ\3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168" y="4843285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502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266879"/>
            <a:ext cx="9265920" cy="114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838200" y="303340"/>
            <a:ext cx="10515600" cy="111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k Nearest Neighbors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kNN</a:t>
            </a:r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ru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6AF982BB-8ECF-A041-A262-31E784083779}"/>
              </a:ext>
            </a:extLst>
          </p:cNvPr>
          <p:cNvSpPr/>
          <p:nvPr/>
        </p:nvSpPr>
        <p:spPr>
          <a:xfrm>
            <a:off x="875271" y="1630412"/>
            <a:ext cx="4422648" cy="4527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sz="2000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ПЛЮСЫ</a:t>
            </a:r>
            <a:r>
              <a:rPr lang="en-US" sz="20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:</a:t>
            </a:r>
            <a:endParaRPr lang="ru-RU" sz="2000" dirty="0" smtClean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 smtClean="0">
                <a:solidFill>
                  <a:srgbClr val="222222"/>
                </a:solidFill>
                <a:latin typeface="Century Gothic" panose="020B0502020202020204" pitchFamily="34" charset="0"/>
              </a:rPr>
              <a:t>Простая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реализация.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Изучен теоретически.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Метод хорош для первого решения задачи (разного типа задач).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Хорошо адаптируем под нужную задачу выбором метрики или ядра (в двух словах: ядро может задавать операцию сходства для сложных объектов типа графов, а сам подход </a:t>
            </a:r>
            <a:r>
              <a:rPr lang="en-US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kNN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остается тем же). 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Хорошо интерпретируемая модель</a:t>
            </a:r>
            <a:endParaRPr lang="ru-RU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6C2F8073-86F0-D44A-82CC-3879C5520B14}"/>
              </a:ext>
            </a:extLst>
          </p:cNvPr>
          <p:cNvSpPr/>
          <p:nvPr/>
        </p:nvSpPr>
        <p:spPr>
          <a:xfrm>
            <a:off x="6008103" y="1670989"/>
            <a:ext cx="5891786" cy="5127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b="1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МИНУСЫ: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 smtClean="0">
                <a:solidFill>
                  <a:srgbClr val="222222"/>
                </a:solidFill>
                <a:latin typeface="Century Gothic" panose="020B0502020202020204" pitchFamily="34" charset="0"/>
              </a:rPr>
              <a:t>Резко </a:t>
            </a: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теряет производительность на реальных задачах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Если в наборе данных много признаков, то трудно подобрать подходящие веса и определить, какие признаки не важны для классификации/регрессии</a:t>
            </a:r>
            <a:r>
              <a:rPr lang="en-US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Зависимость от выбранной метрики расстояния между примерами.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Нет теоретических оснований выбора определенного числа соседей — только перебор.</a:t>
            </a:r>
          </a:p>
          <a:p>
            <a:pPr>
              <a:lnSpc>
                <a:spcPct val="110000"/>
              </a:lnSpc>
              <a:spcAft>
                <a:spcPts val="1000"/>
              </a:spcAft>
            </a:pPr>
            <a:r>
              <a:rPr lang="ru-RU" dirty="0">
                <a:solidFill>
                  <a:srgbClr val="222222"/>
                </a:solidFill>
                <a:latin typeface="Century Gothic" panose="020B0502020202020204" pitchFamily="34" charset="0"/>
              </a:rPr>
              <a:t>Как правило, плохо работает, когда признаков много, из-за "проклятия размерности".</a:t>
            </a:r>
            <a:endParaRPr lang="en-US" b="0" i="0" dirty="0">
              <a:solidFill>
                <a:srgbClr val="222222"/>
              </a:solidFill>
              <a:effectLst/>
              <a:latin typeface="Century Gothic" panose="020B0502020202020204" pitchFamily="34" charset="0"/>
            </a:endParaRPr>
          </a:p>
        </p:txBody>
      </p:sp>
      <p:grpSp>
        <p:nvGrpSpPr>
          <p:cNvPr id="22" name="Группа 21"/>
          <p:cNvGrpSpPr/>
          <p:nvPr/>
        </p:nvGrpSpPr>
        <p:grpSpPr>
          <a:xfrm>
            <a:off x="5766836" y="2224097"/>
            <a:ext cx="144000" cy="3967853"/>
            <a:chOff x="5887584" y="2187026"/>
            <a:chExt cx="144000" cy="3967853"/>
          </a:xfrm>
        </p:grpSpPr>
        <p:pic>
          <p:nvPicPr>
            <p:cNvPr id="11" name="Picture 2" descr="D:\Наташа\корел\2018\сувалкина\перезентация НЕЙРОНКИ\3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584" y="2187026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D:\Наташа\корел\2018\сувалкина\перезентация НЕЙРОНКИ\3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584" y="2924913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D:\Наташа\корел\2018\сувалкина\перезентация НЕЙРОНКИ\3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584" y="4250808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D:\Наташа\корел\2018\сувалкина\перезентация НЕЙРОНКИ\3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584" y="4980227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D:\Наташа\корел\2018\сувалкина\перезентация НЕЙРОНКИ\3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7584" y="6010878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Группа 20"/>
          <p:cNvGrpSpPr/>
          <p:nvPr/>
        </p:nvGrpSpPr>
        <p:grpSpPr>
          <a:xfrm>
            <a:off x="603117" y="2224097"/>
            <a:ext cx="144000" cy="3671520"/>
            <a:chOff x="723865" y="2187026"/>
            <a:chExt cx="144000" cy="3671520"/>
          </a:xfrm>
        </p:grpSpPr>
        <p:pic>
          <p:nvPicPr>
            <p:cNvPr id="16" name="Picture 2" descr="D:\Наташа\корел\2018\сувалкина\перезентация НЕЙРОНКИ\3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65" y="2187026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D:\Наташа\корел\2018\сувалкина\перезентация НЕЙРОНКИ\3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65" y="2620113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D:\Наташа\корел\2018\сувалкина\перезентация НЕЙРОНКИ\33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65" y="3051980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5" descr="D:\Наташа\корел\2018\сувалкина\перезентация НЕЙРОНКИ\34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65" y="3776409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D:\Наташа\корел\2018\сувалкина\перезентация НЕЙРОНКИ\35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865" y="5714545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400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16079" r="9067"/>
          <a:stretch/>
        </p:blipFill>
        <p:spPr bwMode="auto">
          <a:xfrm rot="16200000" flipV="1">
            <a:off x="5525900" y="191902"/>
            <a:ext cx="6858000" cy="64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9545" y="269405"/>
            <a:ext cx="6356642" cy="1325563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ДАННЫЕ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-1196" r="9067" b="69689"/>
          <a:stretch/>
        </p:blipFill>
        <p:spPr bwMode="auto">
          <a:xfrm rot="16200000" flipV="1">
            <a:off x="-2454638" y="2454640"/>
            <a:ext cx="6858000" cy="19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Объект 2"/>
          <p:cNvSpPr txBox="1">
            <a:spLocks/>
          </p:cNvSpPr>
          <p:nvPr/>
        </p:nvSpPr>
        <p:spPr>
          <a:xfrm>
            <a:off x="1829545" y="1574617"/>
            <a:ext cx="4217894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Таблицы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Текст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Сигналы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Звук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Изображения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Видео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7" name="Picture 10" descr="иконка текст, text, файл, документ, document, редактирование, редактировать, edit,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780" y="2174285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иконка graph, статистика,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34" y="3121076"/>
            <a:ext cx="877827" cy="8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иконки  таблица, table,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20" y="1447476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иконка image, изображение,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73" y="4609514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иконки  video, видео,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595" y="5336852"/>
            <a:ext cx="975496" cy="9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иконка звук, динамик, громкость, sound,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02" y="3892358"/>
            <a:ext cx="902208" cy="9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0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Наташа\корел\2018\сувалкина\сэндпульс\элементы\кисть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" t="-1196" r="9067" b="69689"/>
          <a:stretch/>
        </p:blipFill>
        <p:spPr bwMode="auto">
          <a:xfrm rot="16200000" flipV="1">
            <a:off x="-2454638" y="2454640"/>
            <a:ext cx="6858000" cy="194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da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54" b="20234"/>
          <a:stretch/>
        </p:blipFill>
        <p:spPr bwMode="auto">
          <a:xfrm flipV="1">
            <a:off x="5486400" y="1954641"/>
            <a:ext cx="4407110" cy="4558056"/>
          </a:xfrm>
          <a:prstGeom prst="rect">
            <a:avLst/>
          </a:prstGeom>
          <a:noFill/>
          <a:effectLst>
            <a:glow rad="787400">
              <a:schemeClr val="bg1">
                <a:alpha val="25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9544" y="249054"/>
            <a:ext cx="9389345" cy="1325563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ДАННЫЕ И ЗНАНИЯ</a:t>
            </a:r>
            <a:endParaRPr lang="ru-RU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44" name="Picture 4" descr="Картинки по запросу knowledge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27" y="1807005"/>
            <a:ext cx="3855365" cy="3590016"/>
          </a:xfrm>
          <a:prstGeom prst="rect">
            <a:avLst/>
          </a:prstGeom>
          <a:noFill/>
          <a:effectLst>
            <a:glow rad="876300">
              <a:schemeClr val="bg1">
                <a:alpha val="17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2"/>
          <p:cNvSpPr txBox="1">
            <a:spLocks/>
          </p:cNvSpPr>
          <p:nvPr/>
        </p:nvSpPr>
        <p:spPr>
          <a:xfrm>
            <a:off x="1829545" y="1574617"/>
            <a:ext cx="4217894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Таблицы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Текст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Сигналы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Звук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Изображения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ru-RU" smtClean="0">
                <a:latin typeface="Century Gothic" panose="020B0502020202020204" pitchFamily="34" charset="0"/>
              </a:rPr>
              <a:t>Видео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18" name="Picture 10" descr="иконка текст, text, файл, документ, document, редактирование, редактировать, edit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780" y="2174285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иконка graph, статистика,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34" y="3121076"/>
            <a:ext cx="877827" cy="87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иконки  таблица, table,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120" y="1447476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иконка image, изображение,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673" y="4609514"/>
            <a:ext cx="975360" cy="9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иконки  video, видео,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595" y="5336852"/>
            <a:ext cx="975496" cy="9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иконка звук, динамик, громкость, sound,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902" y="3892358"/>
            <a:ext cx="902208" cy="9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39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sh_19_11_2016_0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35" y="1765325"/>
            <a:ext cx="10976760" cy="397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66" y="328664"/>
            <a:ext cx="6969269" cy="10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t="55241" r="10541" b="13913"/>
          <a:stretch/>
        </p:blipFill>
        <p:spPr bwMode="auto">
          <a:xfrm flipH="1" flipV="1">
            <a:off x="0" y="4886790"/>
            <a:ext cx="12177009" cy="19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10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5264BCF5-961D-8548-A296-B7EF2AEB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41218"/>
            <a:ext cx="8629079" cy="4571775"/>
          </a:xfrm>
          <a:prstGeom prst="rect">
            <a:avLst/>
          </a:prstGeom>
        </p:spPr>
      </p:pic>
      <p:pic>
        <p:nvPicPr>
          <p:cNvPr id="5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66" y="328664"/>
            <a:ext cx="6969269" cy="10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r="20237" b="77130"/>
          <a:stretch/>
        </p:blipFill>
        <p:spPr bwMode="auto">
          <a:xfrm>
            <a:off x="0" y="5498369"/>
            <a:ext cx="12192000" cy="135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26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B379131-88BB-9B4C-AC64-BA663DE9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74055"/>
            <a:ext cx="9050357" cy="4756726"/>
          </a:xfrm>
          <a:prstGeom prst="rect">
            <a:avLst/>
          </a:prstGeom>
        </p:spPr>
      </p:pic>
      <p:pic>
        <p:nvPicPr>
          <p:cNvPr id="6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66" y="328664"/>
            <a:ext cx="6969269" cy="10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xmlns="" id="{4C027CD1-97F9-0445-891D-EB41A0C4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41" y="1603944"/>
            <a:ext cx="7488917" cy="4984229"/>
          </a:xfrm>
          <a:prstGeom prst="rect">
            <a:avLst/>
          </a:prstGeom>
        </p:spPr>
      </p:pic>
      <p:pic>
        <p:nvPicPr>
          <p:cNvPr id="8" name="Picture 2" descr="D:\Наташа\корел\сувалкина\презентация НЕЙРОНКИ\9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66" y="328664"/>
            <a:ext cx="6969269" cy="102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524000" y="442852"/>
            <a:ext cx="9144000" cy="7982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МАШИННОЕ ОБУЧЕНИЕ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2" descr="D:\Наташа\корел\сувалкина\презентация НЕЙРОНКИ\6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t="55241" r="8642" b="4530"/>
          <a:stretch/>
        </p:blipFill>
        <p:spPr bwMode="auto">
          <a:xfrm flipH="1" flipV="1">
            <a:off x="0" y="4287187"/>
            <a:ext cx="12177008" cy="257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00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066800" y="541893"/>
            <a:ext cx="10058400" cy="84570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413894"/>
            <a:ext cx="10515600" cy="116834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ЗАДАЧИ МАШИННОГО ОБУЧЕНИЯ</a:t>
            </a:r>
            <a:endParaRPr lang="ru-RU" sz="4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3C5DA440-3D84-DB4C-B185-B146FB31930C}"/>
              </a:ext>
            </a:extLst>
          </p:cNvPr>
          <p:cNvSpPr/>
          <p:nvPr/>
        </p:nvSpPr>
        <p:spPr>
          <a:xfrm>
            <a:off x="1402831" y="1533465"/>
            <a:ext cx="9950969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9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 регрессии</a:t>
            </a:r>
            <a:r>
              <a:rPr lang="ru-RU" sz="1900" b="1" dirty="0">
                <a:solidFill>
                  <a:srgbClr val="222222"/>
                </a:solidFill>
                <a:latin typeface="Century Gothic" panose="020B0502020202020204" pitchFamily="34" charset="0"/>
              </a:rPr>
              <a:t> 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– прогноз на основе выборки объектов с различными признаками</a:t>
            </a:r>
            <a:r>
              <a:rPr lang="en-US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 (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цена квартиры, стоимость ценной бумаги по прошествии полугода, ожидаемый доход магазина на следующий месяц, качество вина при слепом тестировании</a:t>
            </a:r>
            <a:r>
              <a:rPr lang="en-US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)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. </a:t>
            </a:r>
            <a:endParaRPr lang="en-US" sz="19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19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 классификации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 – получение категориального ответа на основе набора признаков. Различают бинарную и множественную классификацию.</a:t>
            </a:r>
            <a:endParaRPr lang="en-US" sz="19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19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 кластеризации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 – распределение данных на группы: разделение всех клиентов мобильного оператора по уровню платёжеспособности, отнесение космических объектов к той или иной категории (планета, </a:t>
            </a:r>
            <a:r>
              <a:rPr lang="ru-RU" sz="1900" dirty="0" err="1">
                <a:solidFill>
                  <a:srgbClr val="222222"/>
                </a:solidFill>
                <a:latin typeface="Century Gothic" panose="020B0502020202020204" pitchFamily="34" charset="0"/>
              </a:rPr>
              <a:t>звёзда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, чёрная дыра и т. п.). </a:t>
            </a:r>
            <a:endParaRPr lang="en-US" sz="19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19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 уменьшения размерности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 – сведение большого числа признаков к меньшему (обычно 2–3) для удобства их последующей визуализации (например, сжатие данных). </a:t>
            </a:r>
            <a:endParaRPr lang="en-US" sz="1900" dirty="0">
              <a:solidFill>
                <a:srgbClr val="222222"/>
              </a:solidFill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19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Задача выявления аномалий</a:t>
            </a:r>
            <a:r>
              <a:rPr lang="ru-RU" sz="1900" dirty="0">
                <a:solidFill>
                  <a:srgbClr val="00B0F0"/>
                </a:solidFill>
                <a:latin typeface="Century Gothic" panose="020B0502020202020204" pitchFamily="34" charset="0"/>
              </a:rPr>
              <a:t> 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– отделение аномалий от стандартных случаев</a:t>
            </a:r>
            <a:r>
              <a:rPr lang="en-US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 </a:t>
            </a:r>
            <a:r>
              <a:rPr lang="en-US" sz="1900" dirty="0" smtClean="0">
                <a:solidFill>
                  <a:srgbClr val="222222"/>
                </a:solidFill>
                <a:latin typeface="Century Gothic" panose="020B0502020202020204" pitchFamily="34" charset="0"/>
              </a:rPr>
              <a:t>(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выявление мошеннических действий с банковскими картами</a:t>
            </a:r>
            <a:r>
              <a:rPr lang="en-US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)</a:t>
            </a:r>
            <a:r>
              <a:rPr lang="ru-RU" sz="1900" dirty="0">
                <a:solidFill>
                  <a:srgbClr val="222222"/>
                </a:solidFill>
                <a:latin typeface="Century Gothic" panose="020B0502020202020204" pitchFamily="34" charset="0"/>
              </a:rPr>
              <a:t>.</a:t>
            </a:r>
            <a:endParaRPr lang="ru-RU" sz="1900" dirty="0">
              <a:latin typeface="Century Gothic" panose="020B0502020202020204" pitchFamily="34" charset="0"/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1126433" y="1661972"/>
            <a:ext cx="144000" cy="4514973"/>
            <a:chOff x="1126433" y="1661972"/>
            <a:chExt cx="144000" cy="4514973"/>
          </a:xfrm>
        </p:grpSpPr>
        <p:pic>
          <p:nvPicPr>
            <p:cNvPr id="6" name="Picture 2" descr="D:\Наташа\корел\2018\сувалкина\перезентация НЕЙРОНКИ\3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433" y="1661972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D:\Наташа\корел\2018\сувалкина\перезентация НЕЙРОНКИ\3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433" y="2975592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D:\Наташа\корел\2018\сувалкина\перезентация НЕЙРОНКИ\3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433" y="3700353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D:\Наташа\корел\2018\сувалкина\перезентация НЕЙРОНКИ\34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433" y="5013973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D:\Наташа\корел\2018\сувалкина\перезентация НЕЙРОНКИ\3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433" y="6032944"/>
              <a:ext cx="144000" cy="14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57366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4725</TotalTime>
  <Words>853</Words>
  <Application>Microsoft Office PowerPoint</Application>
  <PresentationFormat>Произвольный</PresentationFormat>
  <Paragraphs>369</Paragraphs>
  <Slides>25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6" baseType="lpstr">
      <vt:lpstr>Тема Office</vt:lpstr>
      <vt:lpstr>Презентация PowerPoint</vt:lpstr>
      <vt:lpstr>ЧТО ТАКОЕ  МАШИННОЕ ОБУЧЕНИЕ?</vt:lpstr>
      <vt:lpstr>ДАННЫЕ</vt:lpstr>
      <vt:lpstr>ДАННЫЕ И ЗНАНИЯ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ЗАДАЧИ МАШИННОГО ОБУЧЕНИЯ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k Nearest Neighbors (kNN)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Линейная регрессия</dc:title>
  <dc:creator>Дмитрий Ермолов</dc:creator>
  <cp:lastModifiedBy>Pentagon</cp:lastModifiedBy>
  <cp:revision>44</cp:revision>
  <dcterms:created xsi:type="dcterms:W3CDTF">2019-06-11T06:24:46Z</dcterms:created>
  <dcterms:modified xsi:type="dcterms:W3CDTF">2019-08-06T15:57:29Z</dcterms:modified>
</cp:coreProperties>
</file>